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9" r:id="rId1"/>
  </p:sldMasterIdLst>
  <p:sldIdLst>
    <p:sldId id="256" r:id="rId2"/>
    <p:sldId id="258" r:id="rId3"/>
    <p:sldId id="257" r:id="rId4"/>
    <p:sldId id="261" r:id="rId5"/>
    <p:sldId id="263" r:id="rId6"/>
    <p:sldId id="273" r:id="rId7"/>
    <p:sldId id="262" r:id="rId8"/>
    <p:sldId id="267" r:id="rId9"/>
    <p:sldId id="268" r:id="rId10"/>
    <p:sldId id="272" r:id="rId11"/>
    <p:sldId id="271" r:id="rId12"/>
    <p:sldId id="270" r:id="rId13"/>
    <p:sldId id="269"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94715"/>
  </p:normalViewPr>
  <p:slideViewPr>
    <p:cSldViewPr snapToGrid="0" snapToObjects="1">
      <p:cViewPr>
        <p:scale>
          <a:sx n="100" d="100"/>
          <a:sy n="100" d="100"/>
        </p:scale>
        <p:origin x="680"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A87A34-81AB-432B-8DAE-1953F412C126}" type="datetimeFigureOut">
              <a:rPr lang="en-US" smtClean="0"/>
              <a:t>11/16/16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04671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376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832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672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1738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0670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701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503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4493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976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82296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1498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2838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240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093700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17317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6119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11/16/16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074621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5.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hyperlink" Target="http://www.disneyurl.com/swandolphin" TargetMode="External"/><Relationship Id="rId1" Type="http://schemas.openxmlformats.org/officeDocument/2006/relationships/slideLayout" Target="../slideLayouts/slideLayout15.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 Id="rId3" Type="http://schemas.openxmlformats.org/officeDocument/2006/relationships/image" Target="../media/image1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 </a:t>
            </a:r>
            <a:r>
              <a:rPr lang="en-US" sz="6600" dirty="0" err="1" smtClean="0"/>
              <a:t>jr</a:t>
            </a:r>
            <a:r>
              <a:rPr lang="en-US" sz="6600" dirty="0" smtClean="0"/>
              <a:t> beta club national convention in </a:t>
            </a:r>
            <a:r>
              <a:rPr lang="en-US" sz="6600" dirty="0" err="1" smtClean="0"/>
              <a:t>florida</a:t>
            </a:r>
            <a:r>
              <a:rPr lang="en-US" dirty="0" smtClean="0"/>
              <a:t> </a:t>
            </a:r>
            <a:endParaRPr lang="en-US" dirty="0"/>
          </a:p>
        </p:txBody>
      </p:sp>
      <p:sp>
        <p:nvSpPr>
          <p:cNvPr id="3" name="Subtitle 2"/>
          <p:cNvSpPr>
            <a:spLocks noGrp="1"/>
          </p:cNvSpPr>
          <p:nvPr>
            <p:ph type="subTitle" idx="1"/>
          </p:nvPr>
        </p:nvSpPr>
        <p:spPr/>
        <p:txBody>
          <a:bodyPr/>
          <a:lstStyle/>
          <a:p>
            <a:r>
              <a:rPr lang="en-US" dirty="0" smtClean="0">
                <a:solidFill>
                  <a:srgbClr val="002060"/>
                </a:solidFill>
              </a:rPr>
              <a:t>June 24</a:t>
            </a:r>
            <a:r>
              <a:rPr lang="en-US" baseline="30000" dirty="0" smtClean="0">
                <a:solidFill>
                  <a:srgbClr val="002060"/>
                </a:solidFill>
              </a:rPr>
              <a:t>th</a:t>
            </a:r>
            <a:r>
              <a:rPr lang="en-US" dirty="0" smtClean="0">
                <a:solidFill>
                  <a:srgbClr val="002060"/>
                </a:solidFill>
              </a:rPr>
              <a:t>-30</a:t>
            </a:r>
            <a:r>
              <a:rPr lang="en-US" baseline="30000" dirty="0" smtClean="0">
                <a:solidFill>
                  <a:srgbClr val="002060"/>
                </a:solidFill>
              </a:rPr>
              <a:t>th</a:t>
            </a:r>
            <a:r>
              <a:rPr lang="en-US" dirty="0" smtClean="0"/>
              <a:t>, 2017 deadline to Register </a:t>
            </a:r>
            <a:r>
              <a:rPr lang="en-US" dirty="0" smtClean="0">
                <a:solidFill>
                  <a:srgbClr val="FF0000"/>
                </a:solidFill>
              </a:rPr>
              <a:t>may 3</a:t>
            </a:r>
            <a:r>
              <a:rPr lang="en-US" baseline="30000" dirty="0" smtClean="0">
                <a:solidFill>
                  <a:srgbClr val="FF0000"/>
                </a:solidFill>
              </a:rPr>
              <a:t>rd</a:t>
            </a:r>
            <a:r>
              <a:rPr lang="en-US" dirty="0" smtClean="0"/>
              <a:t>, 2017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156"/>
            <a:ext cx="2220686" cy="2220686"/>
          </a:xfrm>
          <a:prstGeom prst="rect">
            <a:avLst/>
          </a:prstGeom>
        </p:spPr>
      </p:pic>
    </p:spTree>
    <p:extLst>
      <p:ext uri="{BB962C8B-B14F-4D97-AF65-F5344CB8AC3E}">
        <p14:creationId xmlns:p14="http://schemas.microsoft.com/office/powerpoint/2010/main" val="1791467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exhibitions</a:t>
            </a:r>
            <a:endParaRPr lang="en-US" dirty="0"/>
          </a:p>
        </p:txBody>
      </p:sp>
      <p:sp>
        <p:nvSpPr>
          <p:cNvPr id="3" name="Content Placeholder 2"/>
          <p:cNvSpPr>
            <a:spLocks noGrp="1"/>
          </p:cNvSpPr>
          <p:nvPr>
            <p:ph sz="quarter" idx="13"/>
          </p:nvPr>
        </p:nvSpPr>
        <p:spPr>
          <a:xfrm>
            <a:off x="687976" y="1682122"/>
            <a:ext cx="10394707" cy="3833461"/>
          </a:xfrm>
        </p:spPr>
        <p:txBody>
          <a:bodyPr/>
          <a:lstStyle/>
          <a:p>
            <a:r>
              <a:rPr lang="en-US" dirty="0" smtClean="0">
                <a:solidFill>
                  <a:srgbClr val="7030A0"/>
                </a:solidFill>
              </a:rPr>
              <a:t>Reimagine*recreate*recycle</a:t>
            </a:r>
            <a:r>
              <a:rPr lang="en-US" dirty="0" smtClean="0"/>
              <a:t>– Team of 5 students will create wearable costumes in the style of their favorite </a:t>
            </a:r>
            <a:r>
              <a:rPr lang="en-US" dirty="0" err="1" smtClean="0"/>
              <a:t>disney</a:t>
            </a:r>
            <a:r>
              <a:rPr lang="en-US" dirty="0" smtClean="0"/>
              <a:t> character using recyclable materials to be showcased on the runway.</a:t>
            </a:r>
          </a:p>
          <a:p>
            <a:r>
              <a:rPr lang="en-US" dirty="0" smtClean="0">
                <a:solidFill>
                  <a:srgbClr val="FF0000"/>
                </a:solidFill>
              </a:rPr>
              <a:t>Site up – </a:t>
            </a:r>
            <a:r>
              <a:rPr lang="en-US" dirty="0" smtClean="0"/>
              <a:t>Teams of 4 students will create a high-quality, well designed, original website given a particular scenario</a:t>
            </a:r>
          </a:p>
          <a:p>
            <a:r>
              <a:rPr lang="en-US" dirty="0" smtClean="0">
                <a:solidFill>
                  <a:srgbClr val="00B050"/>
                </a:solidFill>
              </a:rPr>
              <a:t>Convention invention-</a:t>
            </a:r>
            <a:r>
              <a:rPr lang="en-US" dirty="0" smtClean="0"/>
              <a:t>-- teams of 4 students will be posed with a situational problem. Utilizing </a:t>
            </a:r>
            <a:r>
              <a:rPr lang="en-US" dirty="0" err="1" smtClean="0"/>
              <a:t>lego</a:t>
            </a:r>
            <a:r>
              <a:rPr lang="en-US" dirty="0" smtClean="0"/>
              <a:t> products, the team will develop an innovative solution and share with others.</a:t>
            </a:r>
            <a:endParaRPr lang="en-US" dirty="0"/>
          </a:p>
        </p:txBody>
      </p:sp>
    </p:spTree>
    <p:extLst>
      <p:ext uri="{BB962C8B-B14F-4D97-AF65-F5344CB8AC3E}">
        <p14:creationId xmlns:p14="http://schemas.microsoft.com/office/powerpoint/2010/main" val="1693285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service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14" y="289938"/>
            <a:ext cx="2324911" cy="21171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543" y="254828"/>
            <a:ext cx="2206827" cy="22068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565400"/>
            <a:ext cx="4711700" cy="1727200"/>
          </a:xfrm>
          <a:prstGeom prst="rect">
            <a:avLst/>
          </a:prstGeom>
        </p:spPr>
      </p:pic>
    </p:spTree>
    <p:extLst>
      <p:ext uri="{BB962C8B-B14F-4D97-AF65-F5344CB8AC3E}">
        <p14:creationId xmlns:p14="http://schemas.microsoft.com/office/powerpoint/2010/main" val="167597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8140"/>
          </a:xfrm>
        </p:spPr>
        <p:txBody>
          <a:bodyPr>
            <a:normAutofit fontScale="90000"/>
          </a:bodyPr>
          <a:lstStyle/>
          <a:p>
            <a:pPr algn="ctr"/>
            <a:r>
              <a:rPr lang="en-US" dirty="0"/>
              <a:t>Community service </a:t>
            </a:r>
            <a:r>
              <a:rPr lang="en-US" dirty="0" smtClean="0"/>
              <a:t>ideas continued</a:t>
            </a:r>
            <a:endParaRPr lang="en-US" dirty="0"/>
          </a:p>
        </p:txBody>
      </p:sp>
      <p:sp>
        <p:nvSpPr>
          <p:cNvPr id="3" name="Content Placeholder 2"/>
          <p:cNvSpPr>
            <a:spLocks noGrp="1"/>
          </p:cNvSpPr>
          <p:nvPr>
            <p:ph sz="quarter" idx="13"/>
          </p:nvPr>
        </p:nvSpPr>
        <p:spPr>
          <a:xfrm>
            <a:off x="685800" y="1008493"/>
            <a:ext cx="5088714" cy="4565455"/>
          </a:xfrm>
        </p:spPr>
        <p:txBody>
          <a:bodyPr>
            <a:normAutofit fontScale="92500" lnSpcReduction="20000"/>
          </a:bodyPr>
          <a:lstStyle/>
          <a:p>
            <a:pPr lvl="0"/>
            <a:r>
              <a:rPr lang="en-US" sz="1900" dirty="0"/>
              <a:t>Tutor little kids</a:t>
            </a:r>
          </a:p>
          <a:p>
            <a:pPr lvl="0"/>
            <a:r>
              <a:rPr lang="en-US" sz="1900" dirty="0"/>
              <a:t>Donate books to shelters</a:t>
            </a:r>
          </a:p>
          <a:p>
            <a:pPr lvl="0"/>
            <a:r>
              <a:rPr lang="en-US" sz="1900" dirty="0"/>
              <a:t>Confidence booster seminars for young kids</a:t>
            </a:r>
          </a:p>
          <a:p>
            <a:pPr lvl="0"/>
            <a:r>
              <a:rPr lang="en-US" sz="1900" dirty="0"/>
              <a:t>School dance and proceeds go to a homeless shelter</a:t>
            </a:r>
          </a:p>
          <a:p>
            <a:pPr lvl="0"/>
            <a:r>
              <a:rPr lang="en-US" sz="1900" dirty="0"/>
              <a:t>Clean the school day</a:t>
            </a:r>
          </a:p>
          <a:p>
            <a:pPr lvl="0"/>
            <a:r>
              <a:rPr lang="en-US" sz="1900" dirty="0"/>
              <a:t>Coat drive</a:t>
            </a:r>
          </a:p>
          <a:p>
            <a:pPr lvl="0"/>
            <a:r>
              <a:rPr lang="en-US" sz="1900" dirty="0"/>
              <a:t>Help to build homes</a:t>
            </a:r>
          </a:p>
          <a:p>
            <a:pPr lvl="0"/>
            <a:r>
              <a:rPr lang="en-US" sz="1900" dirty="0"/>
              <a:t>Visit kids in the hospital and take them stuffed animals/toys</a:t>
            </a:r>
          </a:p>
          <a:p>
            <a:pPr lvl="0"/>
            <a:r>
              <a:rPr lang="en-US" sz="1900" dirty="0"/>
              <a:t>Make cards for Veterans</a:t>
            </a:r>
          </a:p>
          <a:p>
            <a:pPr lvl="0"/>
            <a:r>
              <a:rPr lang="en-US" sz="1900" dirty="0"/>
              <a:t>Paint pictures to beautify the school</a:t>
            </a:r>
          </a:p>
          <a:p>
            <a:endParaRPr lang="en-US" dirty="0"/>
          </a:p>
        </p:txBody>
      </p:sp>
      <p:sp>
        <p:nvSpPr>
          <p:cNvPr id="4" name="Content Placeholder 3"/>
          <p:cNvSpPr>
            <a:spLocks noGrp="1"/>
          </p:cNvSpPr>
          <p:nvPr>
            <p:ph sz="quarter" idx="14"/>
          </p:nvPr>
        </p:nvSpPr>
        <p:spPr>
          <a:xfrm>
            <a:off x="5996144" y="1120360"/>
            <a:ext cx="5086538" cy="4341719"/>
          </a:xfrm>
        </p:spPr>
        <p:txBody>
          <a:bodyPr>
            <a:normAutofit lnSpcReduction="10000"/>
          </a:bodyPr>
          <a:lstStyle/>
          <a:p>
            <a:pPr lvl="0"/>
            <a:r>
              <a:rPr lang="en-US" sz="1900" dirty="0"/>
              <a:t>Cook for the homeless</a:t>
            </a:r>
          </a:p>
          <a:p>
            <a:pPr lvl="0"/>
            <a:r>
              <a:rPr lang="en-US" sz="1900" dirty="0"/>
              <a:t>Sing Christmas Carols to senior citizens</a:t>
            </a:r>
          </a:p>
          <a:p>
            <a:pPr lvl="0"/>
            <a:r>
              <a:rPr lang="en-US" sz="1900" dirty="0"/>
              <a:t>Donate hygiene products to those less fortunate</a:t>
            </a:r>
          </a:p>
          <a:p>
            <a:pPr lvl="0"/>
            <a:r>
              <a:rPr lang="en-US" sz="1900" dirty="0"/>
              <a:t>Make bird houses</a:t>
            </a:r>
          </a:p>
          <a:p>
            <a:pPr lvl="0"/>
            <a:r>
              <a:rPr lang="en-US" sz="1900" dirty="0"/>
              <a:t>Shoe drive donations</a:t>
            </a:r>
          </a:p>
          <a:p>
            <a:pPr lvl="0"/>
            <a:r>
              <a:rPr lang="en-US" sz="1900" dirty="0"/>
              <a:t>Going to volunteer at a soup kitchen</a:t>
            </a:r>
          </a:p>
          <a:p>
            <a:pPr lvl="0"/>
            <a:r>
              <a:rPr lang="en-US" sz="1900" dirty="0"/>
              <a:t>Create the hang out spot at LCP</a:t>
            </a:r>
          </a:p>
          <a:p>
            <a:pPr lvl="0"/>
            <a:r>
              <a:rPr lang="en-US" sz="1900" dirty="0"/>
              <a:t>Create a school mural</a:t>
            </a:r>
          </a:p>
          <a:p>
            <a:pPr lvl="0"/>
            <a:r>
              <a:rPr lang="en-US" sz="1900" dirty="0"/>
              <a:t>Beautify the Latin Lounge</a:t>
            </a:r>
          </a:p>
          <a:p>
            <a:endParaRPr lang="en-US" dirty="0"/>
          </a:p>
        </p:txBody>
      </p:sp>
    </p:spTree>
    <p:extLst>
      <p:ext uri="{BB962C8B-B14F-4D97-AF65-F5344CB8AC3E}">
        <p14:creationId xmlns:p14="http://schemas.microsoft.com/office/powerpoint/2010/main" val="2119350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7" y="-62099"/>
            <a:ext cx="10396882" cy="1158140"/>
          </a:xfrm>
        </p:spPr>
        <p:txBody>
          <a:bodyPr/>
          <a:lstStyle/>
          <a:p>
            <a:pPr algn="ctr"/>
            <a:r>
              <a:rPr lang="en-US" dirty="0" smtClean="0"/>
              <a:t>Community service ideas</a:t>
            </a:r>
            <a:endParaRPr lang="en-US" dirty="0"/>
          </a:p>
        </p:txBody>
      </p:sp>
      <p:sp>
        <p:nvSpPr>
          <p:cNvPr id="3" name="Content Placeholder 2"/>
          <p:cNvSpPr>
            <a:spLocks noGrp="1"/>
          </p:cNvSpPr>
          <p:nvPr>
            <p:ph sz="quarter" idx="13"/>
          </p:nvPr>
        </p:nvSpPr>
        <p:spPr>
          <a:xfrm>
            <a:off x="683627" y="1096041"/>
            <a:ext cx="5088714" cy="4483321"/>
          </a:xfrm>
        </p:spPr>
        <p:txBody>
          <a:bodyPr>
            <a:noAutofit/>
          </a:bodyPr>
          <a:lstStyle/>
          <a:p>
            <a:pPr lvl="0"/>
            <a:r>
              <a:rPr lang="en-US" sz="1600" dirty="0"/>
              <a:t>Trash pickup</a:t>
            </a:r>
          </a:p>
          <a:p>
            <a:pPr lvl="0"/>
            <a:r>
              <a:rPr lang="en-US" sz="1600" dirty="0"/>
              <a:t>Study hall for those who have C’s</a:t>
            </a:r>
          </a:p>
          <a:p>
            <a:pPr lvl="0"/>
            <a:r>
              <a:rPr lang="en-US" sz="1600" dirty="0"/>
              <a:t>Feed the homeless</a:t>
            </a:r>
          </a:p>
          <a:p>
            <a:pPr lvl="0"/>
            <a:r>
              <a:rPr lang="en-US" sz="1600" dirty="0"/>
              <a:t>Can Food drive</a:t>
            </a:r>
          </a:p>
          <a:p>
            <a:pPr lvl="0"/>
            <a:r>
              <a:rPr lang="en-US" sz="1600" dirty="0"/>
              <a:t>Helping teachers organize or plan class lessons</a:t>
            </a:r>
          </a:p>
          <a:p>
            <a:pPr lvl="0"/>
            <a:r>
              <a:rPr lang="en-US" sz="1600" dirty="0"/>
              <a:t>Volunteer at a store</a:t>
            </a:r>
          </a:p>
          <a:p>
            <a:pPr lvl="0"/>
            <a:r>
              <a:rPr lang="en-US" sz="1600" dirty="0"/>
              <a:t> Watering plants around the school</a:t>
            </a:r>
          </a:p>
          <a:p>
            <a:pPr lvl="0"/>
            <a:r>
              <a:rPr lang="en-US" sz="1600" dirty="0"/>
              <a:t> Sewing clothes for those without them</a:t>
            </a:r>
          </a:p>
          <a:p>
            <a:pPr lvl="0"/>
            <a:r>
              <a:rPr lang="en-US" sz="1600" dirty="0"/>
              <a:t>Dog walking service</a:t>
            </a:r>
          </a:p>
          <a:p>
            <a:pPr lvl="0"/>
            <a:r>
              <a:rPr lang="en-US" sz="1600" dirty="0"/>
              <a:t>Clothing drive</a:t>
            </a:r>
          </a:p>
          <a:p>
            <a:pPr lvl="0"/>
            <a:r>
              <a:rPr lang="en-US" sz="1600" dirty="0"/>
              <a:t>Volunteering at a nursing </a:t>
            </a:r>
            <a:r>
              <a:rPr lang="en-US" sz="1600" dirty="0" smtClean="0"/>
              <a:t>home</a:t>
            </a:r>
            <a:endParaRPr lang="en-US" sz="1600" dirty="0"/>
          </a:p>
        </p:txBody>
      </p:sp>
      <p:sp>
        <p:nvSpPr>
          <p:cNvPr id="4" name="Content Placeholder 3"/>
          <p:cNvSpPr>
            <a:spLocks noGrp="1"/>
          </p:cNvSpPr>
          <p:nvPr>
            <p:ph sz="quarter" idx="14"/>
          </p:nvPr>
        </p:nvSpPr>
        <p:spPr>
          <a:xfrm>
            <a:off x="5993971" y="1096041"/>
            <a:ext cx="5086538" cy="4477907"/>
          </a:xfrm>
        </p:spPr>
        <p:txBody>
          <a:bodyPr>
            <a:noAutofit/>
          </a:bodyPr>
          <a:lstStyle/>
          <a:p>
            <a:pPr lvl="0"/>
            <a:r>
              <a:rPr lang="en-US" sz="1600" dirty="0"/>
              <a:t>Toy drive for a charity</a:t>
            </a:r>
          </a:p>
          <a:p>
            <a:pPr lvl="0"/>
            <a:r>
              <a:rPr lang="en-US" sz="1600" dirty="0"/>
              <a:t>Plant a garden</a:t>
            </a:r>
          </a:p>
          <a:p>
            <a:pPr lvl="0"/>
            <a:r>
              <a:rPr lang="en-US" sz="1600" dirty="0"/>
              <a:t>Cleaning the park</a:t>
            </a:r>
          </a:p>
          <a:p>
            <a:pPr lvl="0"/>
            <a:r>
              <a:rPr lang="en-US" sz="1600" dirty="0"/>
              <a:t>Reading to the grammar school kids</a:t>
            </a:r>
          </a:p>
          <a:p>
            <a:pPr lvl="0"/>
            <a:r>
              <a:rPr lang="en-US" sz="1600" dirty="0"/>
              <a:t>Volunteer at animal shelter</a:t>
            </a:r>
          </a:p>
          <a:p>
            <a:pPr lvl="0"/>
            <a:r>
              <a:rPr lang="en-US" sz="1600" dirty="0"/>
              <a:t>Volunteer at a daycare center</a:t>
            </a:r>
          </a:p>
          <a:p>
            <a:pPr lvl="0"/>
            <a:r>
              <a:rPr lang="en-US" sz="1600" dirty="0"/>
              <a:t>Paint the rails at school</a:t>
            </a:r>
          </a:p>
          <a:p>
            <a:pPr lvl="0"/>
            <a:r>
              <a:rPr lang="en-US" sz="1600" dirty="0"/>
              <a:t>Visit 5</a:t>
            </a:r>
            <a:r>
              <a:rPr lang="en-US" sz="1600" baseline="30000" dirty="0"/>
              <a:t>th</a:t>
            </a:r>
            <a:r>
              <a:rPr lang="en-US" sz="1600" dirty="0"/>
              <a:t> graders from different schools and inform them of middle school expectations</a:t>
            </a:r>
          </a:p>
          <a:p>
            <a:pPr lvl="0"/>
            <a:r>
              <a:rPr lang="en-US" sz="1600" dirty="0"/>
              <a:t>Make books and give them to grammar school kids</a:t>
            </a:r>
          </a:p>
          <a:p>
            <a:r>
              <a:rPr lang="en-US" sz="1600" dirty="0"/>
              <a:t>Anti-bullying Pep Rally Program </a:t>
            </a:r>
          </a:p>
          <a:p>
            <a:endParaRPr lang="en-US" sz="1600" dirty="0"/>
          </a:p>
        </p:txBody>
      </p:sp>
    </p:spTree>
    <p:extLst>
      <p:ext uri="{BB962C8B-B14F-4D97-AF65-F5344CB8AC3E}">
        <p14:creationId xmlns:p14="http://schemas.microsoft.com/office/powerpoint/2010/main" val="1163932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a:t>
            </a:r>
            <a:r>
              <a:rPr lang="en-US" dirty="0" smtClean="0"/>
              <a:t> Questions </a:t>
            </a:r>
            <a:r>
              <a:rPr lang="en-US" dirty="0" smtClean="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94979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Jr beta national </a:t>
            </a:r>
            <a:r>
              <a:rPr lang="en-US" sz="4400" dirty="0" smtClean="0"/>
              <a:t>convention held at the swan and dolphin resort in </a:t>
            </a:r>
            <a:r>
              <a:rPr lang="en-US" sz="4400" dirty="0" err="1" smtClean="0"/>
              <a:t>disney</a:t>
            </a:r>
            <a:r>
              <a:rPr lang="en-US" sz="4400" dirty="0" smtClean="0"/>
              <a:t> world</a:t>
            </a:r>
            <a:endParaRPr lang="en-US" sz="4400" dirty="0"/>
          </a:p>
        </p:txBody>
      </p:sp>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552" y="1949104"/>
            <a:ext cx="9393380" cy="3440073"/>
          </a:xfrm>
        </p:spPr>
      </p:pic>
      <p:sp>
        <p:nvSpPr>
          <p:cNvPr id="4" name="Rectangle 3"/>
          <p:cNvSpPr/>
          <p:nvPr/>
        </p:nvSpPr>
        <p:spPr>
          <a:xfrm>
            <a:off x="1023731" y="5619786"/>
            <a:ext cx="4979503" cy="646331"/>
          </a:xfrm>
          <a:prstGeom prst="rect">
            <a:avLst/>
          </a:prstGeom>
        </p:spPr>
        <p:txBody>
          <a:bodyPr wrap="square">
            <a:spAutoFit/>
          </a:bodyPr>
          <a:lstStyle/>
          <a:p>
            <a:pPr algn="ctr"/>
            <a:r>
              <a:rPr lang="en-US" b="1" dirty="0">
                <a:latin typeface="arial" charset="0"/>
              </a:rPr>
              <a:t>1500 Epcot Resorts Blvd, Orlando, FL </a:t>
            </a:r>
            <a:r>
              <a:rPr lang="en-US" b="1" dirty="0" smtClean="0">
                <a:latin typeface="arial" charset="0"/>
              </a:rPr>
              <a:t>32830</a:t>
            </a:r>
          </a:p>
          <a:p>
            <a:r>
              <a:rPr lang="en-US" b="1" dirty="0" smtClean="0">
                <a:latin typeface="arial" charset="0"/>
              </a:rPr>
              <a:t>407-934-4000</a:t>
            </a:r>
            <a:endParaRPr lang="en-US" b="1" dirty="0"/>
          </a:p>
        </p:txBody>
      </p:sp>
    </p:spTree>
    <p:extLst>
      <p:ext uri="{BB962C8B-B14F-4D97-AF65-F5344CB8AC3E}">
        <p14:creationId xmlns:p14="http://schemas.microsoft.com/office/powerpoint/2010/main" val="67225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swan and dolphin resort BENEFITS</a:t>
            </a:r>
            <a:endParaRPr lang="en-US" dirty="0"/>
          </a:p>
        </p:txBody>
      </p:sp>
      <p:sp>
        <p:nvSpPr>
          <p:cNvPr id="3" name="Text Placeholder 2"/>
          <p:cNvSpPr>
            <a:spLocks noGrp="1"/>
          </p:cNvSpPr>
          <p:nvPr>
            <p:ph type="body" idx="1"/>
          </p:nvPr>
        </p:nvSpPr>
        <p:spPr>
          <a:xfrm>
            <a:off x="703054" y="3725066"/>
            <a:ext cx="3310128" cy="576262"/>
          </a:xfrm>
        </p:spPr>
        <p:txBody>
          <a:bodyPr/>
          <a:lstStyle/>
          <a:p>
            <a:r>
              <a:rPr lang="en-US" sz="2000" dirty="0" smtClean="0"/>
              <a:t>Double Bed occupancy</a:t>
            </a:r>
            <a:endParaRPr lang="en-US" sz="2000" dirty="0"/>
          </a:p>
        </p:txBody>
      </p:sp>
      <p:sp>
        <p:nvSpPr>
          <p:cNvPr id="5" name="Text Placeholder 4"/>
          <p:cNvSpPr>
            <a:spLocks noGrp="1"/>
          </p:cNvSpPr>
          <p:nvPr>
            <p:ph type="body" sz="half" idx="18"/>
          </p:nvPr>
        </p:nvSpPr>
        <p:spPr>
          <a:xfrm>
            <a:off x="703054" y="4283982"/>
            <a:ext cx="3310128" cy="985299"/>
          </a:xfrm>
        </p:spPr>
        <p:txBody>
          <a:bodyPr>
            <a:noAutofit/>
          </a:bodyPr>
          <a:lstStyle/>
          <a:p>
            <a:r>
              <a:rPr lang="en-US" sz="1800" dirty="0" smtClean="0"/>
              <a:t>Will allow up to 5 people per room with a $25 roll away cart fee added per night</a:t>
            </a:r>
            <a:endParaRPr lang="en-US" sz="1800" dirty="0"/>
          </a:p>
        </p:txBody>
      </p:sp>
      <p:sp>
        <p:nvSpPr>
          <p:cNvPr id="6" name="Text Placeholder 5"/>
          <p:cNvSpPr>
            <a:spLocks noGrp="1"/>
          </p:cNvSpPr>
          <p:nvPr>
            <p:ph type="body" sz="quarter" idx="3"/>
          </p:nvPr>
        </p:nvSpPr>
        <p:spPr>
          <a:xfrm>
            <a:off x="4235999" y="3725066"/>
            <a:ext cx="3310128" cy="576262"/>
          </a:xfrm>
        </p:spPr>
        <p:txBody>
          <a:bodyPr/>
          <a:lstStyle/>
          <a:p>
            <a:r>
              <a:rPr lang="en-US" sz="2000" dirty="0" smtClean="0"/>
              <a:t>Character dining experience</a:t>
            </a:r>
            <a:endParaRPr lang="en-US" sz="2000" dirty="0"/>
          </a:p>
        </p:txBody>
      </p:sp>
      <p:sp>
        <p:nvSpPr>
          <p:cNvPr id="8" name="Text Placeholder 7"/>
          <p:cNvSpPr>
            <a:spLocks noGrp="1"/>
          </p:cNvSpPr>
          <p:nvPr>
            <p:ph type="body" sz="half" idx="19"/>
          </p:nvPr>
        </p:nvSpPr>
        <p:spPr>
          <a:xfrm>
            <a:off x="4235999" y="4301328"/>
            <a:ext cx="3310128" cy="985300"/>
          </a:xfrm>
        </p:spPr>
        <p:txBody>
          <a:bodyPr>
            <a:noAutofit/>
          </a:bodyPr>
          <a:lstStyle/>
          <a:p>
            <a:r>
              <a:rPr lang="en-US" sz="1600" dirty="0"/>
              <a:t>A unique </a:t>
            </a:r>
            <a:r>
              <a:rPr lang="en-US" sz="1600" dirty="0" smtClean="0"/>
              <a:t>dining EXPERIENCE in </a:t>
            </a:r>
            <a:r>
              <a:rPr lang="en-US" sz="1600" dirty="0"/>
              <a:t>selected hotel restaurants with appearances by some of the famous celebrities of </a:t>
            </a:r>
            <a:r>
              <a:rPr lang="en-US" sz="1600" b="1" dirty="0"/>
              <a:t>Walt Disney </a:t>
            </a:r>
            <a:r>
              <a:rPr lang="en-US" sz="1600" b="1" dirty="0" smtClean="0"/>
              <a:t>World</a:t>
            </a:r>
            <a:r>
              <a:rPr lang="en-US" sz="1600" dirty="0" smtClean="0"/>
              <a:t>.</a:t>
            </a:r>
            <a:endParaRPr lang="en-US" sz="1600" dirty="0"/>
          </a:p>
        </p:txBody>
      </p:sp>
      <p:sp>
        <p:nvSpPr>
          <p:cNvPr id="9" name="Text Placeholder 8"/>
          <p:cNvSpPr>
            <a:spLocks noGrp="1"/>
          </p:cNvSpPr>
          <p:nvPr>
            <p:ph type="body" sz="quarter" idx="13"/>
          </p:nvPr>
        </p:nvSpPr>
        <p:spPr>
          <a:xfrm>
            <a:off x="7768819" y="3725066"/>
            <a:ext cx="3310128" cy="576262"/>
          </a:xfrm>
        </p:spPr>
        <p:txBody>
          <a:bodyPr/>
          <a:lstStyle/>
          <a:p>
            <a:r>
              <a:rPr lang="en-US" sz="2000" dirty="0" smtClean="0"/>
              <a:t>pools</a:t>
            </a:r>
            <a:endParaRPr lang="en-US" sz="2000" dirty="0"/>
          </a:p>
        </p:txBody>
      </p:sp>
      <p:sp>
        <p:nvSpPr>
          <p:cNvPr id="11" name="Text Placeholder 10"/>
          <p:cNvSpPr>
            <a:spLocks noGrp="1"/>
          </p:cNvSpPr>
          <p:nvPr>
            <p:ph type="body" sz="half" idx="20"/>
          </p:nvPr>
        </p:nvSpPr>
        <p:spPr>
          <a:xfrm>
            <a:off x="7768819" y="4283982"/>
            <a:ext cx="3310128" cy="985302"/>
          </a:xfrm>
        </p:spPr>
        <p:txBody>
          <a:bodyPr>
            <a:normAutofit/>
          </a:bodyPr>
          <a:lstStyle/>
          <a:p>
            <a:r>
              <a:rPr lang="en-US" sz="1800" dirty="0" smtClean="0"/>
              <a:t>One of five onsite pools available</a:t>
            </a:r>
            <a:endParaRPr lang="en-US" sz="1800" dirty="0"/>
          </a:p>
        </p:txBody>
      </p:sp>
      <p:pic>
        <p:nvPicPr>
          <p:cNvPr id="16" name="Picture Placeholder 15"/>
          <p:cNvPicPr>
            <a:picLocks noGrp="1" noChangeAspect="1"/>
          </p:cNvPicPr>
          <p:nvPr>
            <p:ph type="pic" idx="15"/>
          </p:nvPr>
        </p:nvPicPr>
        <p:blipFill>
          <a:blip r:embed="rId2">
            <a:extLst>
              <a:ext uri="{28A0092B-C50C-407E-A947-70E740481C1C}">
                <a14:useLocalDpi xmlns:a14="http://schemas.microsoft.com/office/drawing/2010/main" val="0"/>
              </a:ext>
            </a:extLst>
          </a:blip>
          <a:srcRect t="15180" b="15180"/>
          <a:stretch>
            <a:fillRect/>
          </a:stretch>
        </p:blipFill>
        <p:spPr/>
      </p:pic>
      <p:pic>
        <p:nvPicPr>
          <p:cNvPr id="20" name="Picture Placeholder 19"/>
          <p:cNvPicPr>
            <a:picLocks noGrp="1" noChangeAspect="1"/>
          </p:cNvPicPr>
          <p:nvPr>
            <p:ph type="pic" idx="22"/>
          </p:nvPr>
        </p:nvPicPr>
        <p:blipFill>
          <a:blip r:embed="rId3">
            <a:extLst>
              <a:ext uri="{28A0092B-C50C-407E-A947-70E740481C1C}">
                <a14:useLocalDpi xmlns:a14="http://schemas.microsoft.com/office/drawing/2010/main" val="0"/>
              </a:ext>
            </a:extLst>
          </a:blip>
          <a:srcRect t="4925" b="4925"/>
          <a:stretch>
            <a:fillRect/>
          </a:stretch>
        </p:blipFill>
        <p:spPr/>
      </p:pic>
      <p:pic>
        <p:nvPicPr>
          <p:cNvPr id="22" name="Picture Placeholder 21"/>
          <p:cNvPicPr>
            <a:picLocks noGrp="1" noChangeAspect="1"/>
          </p:cNvPicPr>
          <p:nvPr>
            <p:ph type="pic" idx="21"/>
          </p:nvPr>
        </p:nvPicPr>
        <p:blipFill>
          <a:blip r:embed="rId4">
            <a:extLst>
              <a:ext uri="{28A0092B-C50C-407E-A947-70E740481C1C}">
                <a14:useLocalDpi xmlns:a14="http://schemas.microsoft.com/office/drawing/2010/main" val="0"/>
              </a:ext>
            </a:extLst>
          </a:blip>
          <a:srcRect t="4972" b="4972"/>
          <a:stretch>
            <a:fillRect/>
          </a:stretch>
        </p:blipFill>
        <p:spPr/>
      </p:pic>
    </p:spTree>
    <p:extLst>
      <p:ext uri="{BB962C8B-B14F-4D97-AF65-F5344CB8AC3E}">
        <p14:creationId xmlns:p14="http://schemas.microsoft.com/office/powerpoint/2010/main" val="893473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swan and dolphin </a:t>
            </a:r>
            <a:r>
              <a:rPr lang="en-US" dirty="0" smtClean="0"/>
              <a:t>resort BENEFITS</a:t>
            </a:r>
            <a:endParaRPr lang="en-US" dirty="0"/>
          </a:p>
        </p:txBody>
      </p:sp>
      <p:sp>
        <p:nvSpPr>
          <p:cNvPr id="3" name="Text Placeholder 2"/>
          <p:cNvSpPr>
            <a:spLocks noGrp="1"/>
          </p:cNvSpPr>
          <p:nvPr>
            <p:ph type="body" idx="1"/>
          </p:nvPr>
        </p:nvSpPr>
        <p:spPr>
          <a:xfrm>
            <a:off x="692546" y="3716082"/>
            <a:ext cx="3310128" cy="576262"/>
          </a:xfrm>
        </p:spPr>
        <p:txBody>
          <a:bodyPr/>
          <a:lstStyle/>
          <a:p>
            <a:r>
              <a:rPr lang="en-US" sz="2000" dirty="0" smtClean="0"/>
              <a:t>EXTRA PARK HOURS BENEFIT</a:t>
            </a:r>
            <a:endParaRPr lang="en-US" sz="2000"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22771" b="22771"/>
          <a:stretch>
            <a:fillRect/>
          </a:stretch>
        </p:blipFill>
        <p:spPr/>
      </p:pic>
      <p:sp>
        <p:nvSpPr>
          <p:cNvPr id="5" name="Text Placeholder 4"/>
          <p:cNvSpPr>
            <a:spLocks noGrp="1"/>
          </p:cNvSpPr>
          <p:nvPr>
            <p:ph type="body" sz="half" idx="18"/>
          </p:nvPr>
        </p:nvSpPr>
        <p:spPr>
          <a:xfrm>
            <a:off x="692546" y="4295665"/>
            <a:ext cx="3310128" cy="985299"/>
          </a:xfrm>
        </p:spPr>
        <p:txBody>
          <a:bodyPr>
            <a:normAutofit fontScale="40000" lnSpcReduction="20000"/>
          </a:bodyPr>
          <a:lstStyle/>
          <a:p>
            <a:r>
              <a:rPr lang="en-US" sz="2800" dirty="0"/>
              <a:t>Each day one of the four Disney Theme Parks opens an hour early or stays open up to an extra two hours after regular closing for you to enjoy select attractions.  </a:t>
            </a:r>
            <a:r>
              <a:rPr lang="en-US" sz="2800" b="1" dirty="0" smtClean="0"/>
              <a:t>This </a:t>
            </a:r>
            <a:r>
              <a:rPr lang="en-US" sz="2800" b="1" dirty="0"/>
              <a:t>benefit is exclusive to Disney Resort guests </a:t>
            </a:r>
            <a:r>
              <a:rPr lang="en-US" sz="2800" b="1" i="1" dirty="0"/>
              <a:t>only</a:t>
            </a:r>
            <a:r>
              <a:rPr lang="en-US" sz="2800" b="1" dirty="0"/>
              <a:t>.</a:t>
            </a:r>
            <a:endParaRPr lang="en-US" sz="2800" dirty="0"/>
          </a:p>
          <a:p>
            <a:endParaRPr lang="en-US" dirty="0"/>
          </a:p>
        </p:txBody>
      </p:sp>
      <p:sp>
        <p:nvSpPr>
          <p:cNvPr id="6" name="Text Placeholder 5"/>
          <p:cNvSpPr>
            <a:spLocks noGrp="1"/>
          </p:cNvSpPr>
          <p:nvPr>
            <p:ph type="body" sz="quarter" idx="3"/>
          </p:nvPr>
        </p:nvSpPr>
        <p:spPr/>
        <p:txBody>
          <a:bodyPr/>
          <a:lstStyle/>
          <a:p>
            <a:r>
              <a:rPr lang="en-US" sz="2000" dirty="0" smtClean="0"/>
              <a:t>COMPLIMENTARY SCHEDULED TRANSPORTATION</a:t>
            </a:r>
            <a:endParaRPr lang="en-US" sz="2000"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22799" b="22799"/>
          <a:stretch>
            <a:fillRect/>
          </a:stretch>
        </p:blipFill>
        <p:spPr/>
      </p:pic>
      <p:sp>
        <p:nvSpPr>
          <p:cNvPr id="8" name="Text Placeholder 7"/>
          <p:cNvSpPr>
            <a:spLocks noGrp="1"/>
          </p:cNvSpPr>
          <p:nvPr>
            <p:ph type="body" sz="half" idx="19"/>
          </p:nvPr>
        </p:nvSpPr>
        <p:spPr>
          <a:xfrm>
            <a:off x="4237410" y="4315120"/>
            <a:ext cx="3310128" cy="985300"/>
          </a:xfrm>
        </p:spPr>
        <p:txBody>
          <a:bodyPr>
            <a:normAutofit fontScale="92500" lnSpcReduction="10000"/>
          </a:bodyPr>
          <a:lstStyle/>
          <a:p>
            <a:r>
              <a:rPr lang="en-US" dirty="0"/>
              <a:t>The buses and Friendship boats arrive at </a:t>
            </a:r>
            <a:r>
              <a:rPr lang="en-US" dirty="0" smtClean="0"/>
              <a:t>THE hotel </a:t>
            </a:r>
            <a:r>
              <a:rPr lang="en-US" dirty="0"/>
              <a:t>approximately every 20 – 25 minutes so you can come and go as you please with very little wait time.</a:t>
            </a:r>
          </a:p>
        </p:txBody>
      </p:sp>
      <p:sp>
        <p:nvSpPr>
          <p:cNvPr id="9" name="Text Placeholder 8"/>
          <p:cNvSpPr>
            <a:spLocks noGrp="1"/>
          </p:cNvSpPr>
          <p:nvPr>
            <p:ph type="body" sz="quarter" idx="13"/>
          </p:nvPr>
        </p:nvSpPr>
        <p:spPr>
          <a:xfrm>
            <a:off x="7768819" y="3716082"/>
            <a:ext cx="3310128" cy="576262"/>
          </a:xfrm>
        </p:spPr>
        <p:txBody>
          <a:bodyPr/>
          <a:lstStyle/>
          <a:p>
            <a:r>
              <a:rPr lang="en-US" dirty="0" smtClean="0"/>
              <a:t>ADVANCE DISNEY TICKETS</a:t>
            </a:r>
            <a:endParaRPr lang="en-US" dirty="0"/>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26787" b="26787"/>
          <a:stretch>
            <a:fillRect/>
          </a:stretch>
        </p:blipFill>
        <p:spPr/>
      </p:pic>
      <p:sp>
        <p:nvSpPr>
          <p:cNvPr id="11" name="Text Placeholder 10"/>
          <p:cNvSpPr>
            <a:spLocks noGrp="1"/>
          </p:cNvSpPr>
          <p:nvPr>
            <p:ph type="body" sz="half" idx="20"/>
          </p:nvPr>
        </p:nvSpPr>
        <p:spPr>
          <a:xfrm>
            <a:off x="7768819" y="4292344"/>
            <a:ext cx="3310128" cy="985302"/>
          </a:xfrm>
        </p:spPr>
        <p:txBody>
          <a:bodyPr>
            <a:noAutofit/>
          </a:bodyPr>
          <a:lstStyle/>
          <a:p>
            <a:r>
              <a:rPr lang="en-US" sz="1200" dirty="0" smtClean="0"/>
              <a:t>You </a:t>
            </a:r>
            <a:r>
              <a:rPr lang="en-US" sz="1200" dirty="0"/>
              <a:t>can place your </a:t>
            </a:r>
            <a:r>
              <a:rPr lang="en-US" sz="1200" u="sng" dirty="0">
                <a:hlinkClick r:id="rId5"/>
              </a:rPr>
              <a:t>order online</a:t>
            </a:r>
            <a:r>
              <a:rPr lang="en-US" sz="1200" dirty="0"/>
              <a:t> and pick up your tickets at the resort’s Disney Planning Center will call desk located in either lobby at the resort, any will call window located at Disney theme </a:t>
            </a:r>
            <a:r>
              <a:rPr lang="en-US" sz="1200" dirty="0" smtClean="0"/>
              <a:t>parks.</a:t>
            </a:r>
            <a:endParaRPr lang="en-US" sz="1200" dirty="0"/>
          </a:p>
        </p:txBody>
      </p:sp>
    </p:spTree>
    <p:extLst>
      <p:ext uri="{BB962C8B-B14F-4D97-AF65-F5344CB8AC3E}">
        <p14:creationId xmlns:p14="http://schemas.microsoft.com/office/powerpoint/2010/main" val="849229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OTHER SPECIAL BENEFITS FOR GUEST RESIDING AT THE DISNEY RESORT</a:t>
            </a:r>
            <a:endParaRPr lang="en-US" dirty="0"/>
          </a:p>
        </p:txBody>
      </p:sp>
      <p:sp>
        <p:nvSpPr>
          <p:cNvPr id="3" name="Content Placeholder 2"/>
          <p:cNvSpPr>
            <a:spLocks noGrp="1"/>
          </p:cNvSpPr>
          <p:nvPr>
            <p:ph sz="quarter" idx="13"/>
          </p:nvPr>
        </p:nvSpPr>
        <p:spPr/>
        <p:txBody>
          <a:bodyPr>
            <a:normAutofit fontScale="92500" lnSpcReduction="10000"/>
          </a:bodyPr>
          <a:lstStyle/>
          <a:p>
            <a:pPr>
              <a:lnSpc>
                <a:spcPct val="100000"/>
              </a:lnSpc>
              <a:spcBef>
                <a:spcPts val="0"/>
              </a:spcBef>
              <a:buClrTx/>
              <a:buSzTx/>
              <a:buFont typeface="Wingdings" charset="2"/>
              <a:buChar char="Ø"/>
            </a:pPr>
            <a:r>
              <a:rPr lang="en-US" sz="3500" dirty="0" smtClean="0"/>
              <a:t>COMPLIMENTARY </a:t>
            </a:r>
            <a:r>
              <a:rPr lang="en-US" sz="3500" dirty="0"/>
              <a:t>DELIVERY OF PURCHASES MADE IN DISNEY THEME PARKS</a:t>
            </a:r>
          </a:p>
          <a:p>
            <a:pPr>
              <a:lnSpc>
                <a:spcPct val="100000"/>
              </a:lnSpc>
              <a:spcBef>
                <a:spcPts val="0"/>
              </a:spcBef>
              <a:buClrTx/>
              <a:buSzTx/>
              <a:buFont typeface="Wingdings" charset="2"/>
              <a:buChar char="Ø"/>
            </a:pPr>
            <a:r>
              <a:rPr lang="en-US" sz="3500" dirty="0"/>
              <a:t>COMPLIMENTARY PARKING AT DISNEY THEME PARKS</a:t>
            </a:r>
          </a:p>
          <a:p>
            <a:pPr>
              <a:lnSpc>
                <a:spcPct val="100000"/>
              </a:lnSpc>
              <a:spcBef>
                <a:spcPts val="0"/>
              </a:spcBef>
              <a:buClrTx/>
              <a:buSzTx/>
              <a:buFont typeface="Wingdings" charset="2"/>
              <a:buChar char="Ø"/>
            </a:pPr>
            <a:r>
              <a:rPr lang="en-US" sz="3500" dirty="0"/>
              <a:t>COMPLIMENTARY SHUTTLE TO ORLANDO VINELAND PREMIUM OUTLETS</a:t>
            </a:r>
          </a:p>
          <a:p>
            <a:pPr>
              <a:lnSpc>
                <a:spcPct val="100000"/>
              </a:lnSpc>
              <a:spcBef>
                <a:spcPts val="0"/>
              </a:spcBef>
              <a:buClrTx/>
              <a:buSzTx/>
              <a:buFont typeface="Wingdings" charset="2"/>
              <a:buChar char="Ø"/>
            </a:pPr>
            <a:r>
              <a:rPr lang="en-US" sz="3500" dirty="0"/>
              <a:t>ADVANCE TEE TIMES</a:t>
            </a:r>
          </a:p>
          <a:p>
            <a:pPr>
              <a:lnSpc>
                <a:spcPct val="100000"/>
              </a:lnSpc>
              <a:spcBef>
                <a:spcPts val="0"/>
              </a:spcBef>
              <a:buClrTx/>
              <a:buSzTx/>
              <a:buFont typeface="Wingdings" charset="2"/>
              <a:buChar char="Ø"/>
            </a:pPr>
            <a:r>
              <a:rPr lang="en-US" sz="3500" i="1" dirty="0"/>
              <a:t>FASTPASS</a:t>
            </a:r>
            <a:r>
              <a:rPr lang="en-US" sz="3500" dirty="0"/>
              <a:t>+</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sz="1400" dirty="0" smtClean="0"/>
          </a:p>
        </p:txBody>
      </p:sp>
    </p:spTree>
    <p:extLst>
      <p:ext uri="{BB962C8B-B14F-4D97-AF65-F5344CB8AC3E}">
        <p14:creationId xmlns:p14="http://schemas.microsoft.com/office/powerpoint/2010/main" val="205303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535"/>
            <a:ext cx="10396882" cy="1158140"/>
          </a:xfrm>
        </p:spPr>
        <p:txBody>
          <a:bodyPr/>
          <a:lstStyle/>
          <a:p>
            <a:pPr algn="ctr"/>
            <a:r>
              <a:rPr lang="en-US" dirty="0" smtClean="0"/>
              <a:t>Estimated budget</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46415939"/>
              </p:ext>
            </p:extLst>
          </p:nvPr>
        </p:nvGraphicFramePr>
        <p:xfrm>
          <a:off x="1416172" y="1410898"/>
          <a:ext cx="5003880" cy="3963687"/>
        </p:xfrm>
        <a:graphic>
          <a:graphicData uri="http://schemas.openxmlformats.org/drawingml/2006/table">
            <a:tbl>
              <a:tblPr firstRow="1" bandRow="1">
                <a:tableStyleId>{5C22544A-7EE6-4342-B048-85BDC9FD1C3A}</a:tableStyleId>
              </a:tblPr>
              <a:tblGrid>
                <a:gridCol w="2501940"/>
                <a:gridCol w="2501940"/>
              </a:tblGrid>
              <a:tr h="1321229">
                <a:tc>
                  <a:txBody>
                    <a:bodyPr/>
                    <a:lstStyle/>
                    <a:p>
                      <a:r>
                        <a:rPr lang="en-US" dirty="0" smtClean="0"/>
                        <a:t>BETA REGISTRATION</a:t>
                      </a:r>
                      <a:endParaRPr lang="en-US" dirty="0"/>
                    </a:p>
                  </a:txBody>
                  <a:tcPr marL="45226" marR="45226"/>
                </a:tc>
                <a:tc>
                  <a:txBody>
                    <a:bodyPr/>
                    <a:lstStyle/>
                    <a:p>
                      <a:r>
                        <a:rPr lang="en-US" dirty="0" smtClean="0"/>
                        <a:t>$</a:t>
                      </a:r>
                      <a:r>
                        <a:rPr lang="en-US" dirty="0" smtClean="0"/>
                        <a:t>25 *4 = $100</a:t>
                      </a:r>
                      <a:endParaRPr lang="en-US" dirty="0"/>
                    </a:p>
                  </a:txBody>
                  <a:tcPr marL="45226" marR="45226"/>
                </a:tc>
              </a:tr>
              <a:tr h="1321229">
                <a:tc>
                  <a:txBody>
                    <a:bodyPr/>
                    <a:lstStyle/>
                    <a:p>
                      <a:r>
                        <a:rPr lang="en-US" dirty="0" smtClean="0"/>
                        <a:t>HOTEL FOR 6 NIGHTS</a:t>
                      </a:r>
                      <a:endParaRPr lang="en-US" dirty="0"/>
                    </a:p>
                  </a:txBody>
                  <a:tcPr marL="45226" marR="45226"/>
                </a:tc>
                <a:tc>
                  <a:txBody>
                    <a:bodyPr/>
                    <a:lstStyle/>
                    <a:p>
                      <a:r>
                        <a:rPr lang="en-US" dirty="0" smtClean="0"/>
                        <a:t>$1208.28</a:t>
                      </a:r>
                      <a:endParaRPr lang="en-US" dirty="0"/>
                    </a:p>
                  </a:txBody>
                  <a:tcPr marL="45226" marR="45226"/>
                </a:tc>
              </a:tr>
              <a:tr h="1321229">
                <a:tc>
                  <a:txBody>
                    <a:bodyPr/>
                    <a:lstStyle/>
                    <a:p>
                      <a:r>
                        <a:rPr lang="en-US" dirty="0" smtClean="0"/>
                        <a:t>TOTAL FOR FAMILY OF </a:t>
                      </a:r>
                      <a:r>
                        <a:rPr lang="en-US" dirty="0" smtClean="0"/>
                        <a:t>4</a:t>
                      </a:r>
                      <a:r>
                        <a:rPr lang="en-US" dirty="0" smtClean="0">
                          <a:solidFill>
                            <a:srgbClr val="00B050"/>
                          </a:solidFill>
                        </a:rPr>
                        <a:t>*</a:t>
                      </a:r>
                      <a:endParaRPr lang="en-US" dirty="0">
                        <a:solidFill>
                          <a:srgbClr val="00B050"/>
                        </a:solidFill>
                      </a:endParaRPr>
                    </a:p>
                  </a:txBody>
                  <a:tcPr marL="45226" marR="45226"/>
                </a:tc>
                <a:tc>
                  <a:txBody>
                    <a:bodyPr/>
                    <a:lstStyle/>
                    <a:p>
                      <a:r>
                        <a:rPr lang="en-US" dirty="0" smtClean="0"/>
                        <a:t>$</a:t>
                      </a:r>
                      <a:r>
                        <a:rPr lang="en-US" dirty="0" smtClean="0"/>
                        <a:t>1308.28</a:t>
                      </a:r>
                      <a:endParaRPr lang="en-US" dirty="0"/>
                    </a:p>
                  </a:txBody>
                  <a:tcPr marL="45226" marR="45226"/>
                </a:tc>
              </a:tr>
            </a:tbl>
          </a:graphicData>
        </a:graphic>
      </p:graphicFrame>
      <p:sp>
        <p:nvSpPr>
          <p:cNvPr id="8" name="Content Placeholder 7"/>
          <p:cNvSpPr>
            <a:spLocks noGrp="1"/>
          </p:cNvSpPr>
          <p:nvPr>
            <p:ph sz="quarter" idx="14"/>
          </p:nvPr>
        </p:nvSpPr>
        <p:spPr>
          <a:xfrm>
            <a:off x="6420052" y="1410898"/>
            <a:ext cx="5086538" cy="3311189"/>
          </a:xfrm>
        </p:spPr>
        <p:txBody>
          <a:bodyPr/>
          <a:lstStyle/>
          <a:p>
            <a:r>
              <a:rPr lang="en-US" dirty="0" smtClean="0"/>
              <a:t>Nonrefundable deposit of $100 is due by </a:t>
            </a:r>
            <a:r>
              <a:rPr lang="en-US" dirty="0" err="1" smtClean="0"/>
              <a:t>december</a:t>
            </a:r>
            <a:r>
              <a:rPr lang="en-US" dirty="0" smtClean="0"/>
              <a:t> 15</a:t>
            </a:r>
            <a:r>
              <a:rPr lang="en-US" baseline="30000" dirty="0" smtClean="0"/>
              <a:t>th</a:t>
            </a:r>
            <a:r>
              <a:rPr lang="en-US" dirty="0" smtClean="0"/>
              <a:t>, 2016.</a:t>
            </a:r>
          </a:p>
          <a:p>
            <a:r>
              <a:rPr lang="en-US" dirty="0" smtClean="0"/>
              <a:t>The rest of the balance will be split up into 4 payments due on : January 17</a:t>
            </a:r>
            <a:r>
              <a:rPr lang="en-US" baseline="30000" dirty="0" smtClean="0"/>
              <a:t>th</a:t>
            </a:r>
            <a:r>
              <a:rPr lang="en-US" dirty="0" smtClean="0"/>
              <a:t>,  </a:t>
            </a:r>
            <a:r>
              <a:rPr lang="en-US" dirty="0" err="1" smtClean="0"/>
              <a:t>february</a:t>
            </a:r>
            <a:r>
              <a:rPr lang="en-US" dirty="0" smtClean="0"/>
              <a:t> 15</a:t>
            </a:r>
            <a:r>
              <a:rPr lang="en-US" baseline="30000" dirty="0" smtClean="0"/>
              <a:t>th</a:t>
            </a:r>
            <a:r>
              <a:rPr lang="en-US" dirty="0" smtClean="0"/>
              <a:t>, march 15</a:t>
            </a:r>
            <a:r>
              <a:rPr lang="en-US" baseline="30000" dirty="0" smtClean="0"/>
              <a:t>th</a:t>
            </a:r>
            <a:r>
              <a:rPr lang="en-US" dirty="0" smtClean="0"/>
              <a:t>, with the final payment due by </a:t>
            </a:r>
            <a:r>
              <a:rPr lang="en-US" dirty="0" err="1" smtClean="0"/>
              <a:t>april</a:t>
            </a:r>
            <a:r>
              <a:rPr lang="en-US" dirty="0" smtClean="0"/>
              <a:t> 17</a:t>
            </a:r>
            <a:r>
              <a:rPr lang="en-US" baseline="30000" dirty="0" smtClean="0"/>
              <a:t>th</a:t>
            </a:r>
            <a:r>
              <a:rPr lang="en-US" dirty="0" smtClean="0"/>
              <a:t>, 2017.</a:t>
            </a:r>
          </a:p>
          <a:p>
            <a:r>
              <a:rPr lang="en-US" dirty="0" smtClean="0"/>
              <a:t>This is based upon total of 136 individuals and may be adjusted as necessary</a:t>
            </a:r>
            <a:endParaRPr lang="en-US" dirty="0"/>
          </a:p>
        </p:txBody>
      </p:sp>
      <p:sp>
        <p:nvSpPr>
          <p:cNvPr id="7" name="TextBox 6"/>
          <p:cNvSpPr txBox="1"/>
          <p:nvPr/>
        </p:nvSpPr>
        <p:spPr>
          <a:xfrm>
            <a:off x="1896177" y="5787287"/>
            <a:ext cx="3657600" cy="646331"/>
          </a:xfrm>
          <a:prstGeom prst="rect">
            <a:avLst/>
          </a:prstGeom>
          <a:noFill/>
        </p:spPr>
        <p:txBody>
          <a:bodyPr wrap="square" rtlCol="0">
            <a:spAutoFit/>
          </a:bodyPr>
          <a:lstStyle/>
          <a:p>
            <a:r>
              <a:rPr lang="en-US" dirty="0" smtClean="0">
                <a:solidFill>
                  <a:srgbClr val="00B050"/>
                </a:solidFill>
              </a:rPr>
              <a:t>* Excludes gas, parking fees, tolls, </a:t>
            </a:r>
            <a:r>
              <a:rPr lang="en-US" dirty="0">
                <a:solidFill>
                  <a:srgbClr val="00B050"/>
                </a:solidFill>
              </a:rPr>
              <a:t>D</a:t>
            </a:r>
            <a:r>
              <a:rPr lang="en-US" dirty="0" smtClean="0">
                <a:solidFill>
                  <a:srgbClr val="00B050"/>
                </a:solidFill>
              </a:rPr>
              <a:t>isney tickets &amp; food</a:t>
            </a:r>
            <a:endParaRPr lang="en-US" dirty="0">
              <a:solidFill>
                <a:srgbClr val="00B050"/>
              </a:solidFill>
            </a:endParaRPr>
          </a:p>
        </p:txBody>
      </p:sp>
    </p:spTree>
    <p:extLst>
      <p:ext uri="{BB962C8B-B14F-4D97-AF65-F5344CB8AC3E}">
        <p14:creationId xmlns:p14="http://schemas.microsoft.com/office/powerpoint/2010/main" val="51226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275" y="0"/>
            <a:ext cx="10396882" cy="1151965"/>
          </a:xfrm>
        </p:spPr>
        <p:txBody>
          <a:bodyPr/>
          <a:lstStyle/>
          <a:p>
            <a:r>
              <a:rPr lang="en-US" dirty="0" smtClean="0"/>
              <a:t>Jr beta national convention</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02745" y="860451"/>
            <a:ext cx="8947228" cy="4742681"/>
          </a:xfrm>
        </p:spPr>
      </p:pic>
    </p:spTree>
    <p:extLst>
      <p:ext uri="{BB962C8B-B14F-4D97-AF65-F5344CB8AC3E}">
        <p14:creationId xmlns:p14="http://schemas.microsoft.com/office/powerpoint/2010/main" val="1594150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0" y="101600"/>
            <a:ext cx="5418114" cy="6445115"/>
          </a:xfrm>
          <a:prstGeom prst="rect">
            <a:avLst/>
          </a:prstGeom>
        </p:spPr>
      </p:pic>
      <p:pic>
        <p:nvPicPr>
          <p:cNvPr id="8" name="Picture 7"/>
          <p:cNvPicPr>
            <a:picLocks noChangeAspect="1"/>
          </p:cNvPicPr>
          <p:nvPr/>
        </p:nvPicPr>
        <p:blipFill rotWithShape="1">
          <a:blip r:embed="rId3"/>
          <a:srcRect l="1383" r="1993"/>
          <a:stretch/>
        </p:blipFill>
        <p:spPr>
          <a:xfrm>
            <a:off x="5865778" y="0"/>
            <a:ext cx="5136205" cy="6546715"/>
          </a:xfrm>
          <a:prstGeom prst="rect">
            <a:avLst/>
          </a:prstGeom>
        </p:spPr>
      </p:pic>
    </p:spTree>
    <p:extLst>
      <p:ext uri="{BB962C8B-B14F-4D97-AF65-F5344CB8AC3E}">
        <p14:creationId xmlns:p14="http://schemas.microsoft.com/office/powerpoint/2010/main" val="1165977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6847" y="0"/>
            <a:ext cx="5035244" cy="6254885"/>
          </a:xfrm>
          <a:prstGeom prst="rect">
            <a:avLst/>
          </a:prstGeom>
        </p:spPr>
      </p:pic>
    </p:spTree>
    <p:extLst>
      <p:ext uri="{BB962C8B-B14F-4D97-AF65-F5344CB8AC3E}">
        <p14:creationId xmlns:p14="http://schemas.microsoft.com/office/powerpoint/2010/main" val="73448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1822</TotalTime>
  <Words>626</Words>
  <Application>Microsoft Macintosh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Impact</vt:lpstr>
      <vt:lpstr>Wingdings</vt:lpstr>
      <vt:lpstr>Arial</vt:lpstr>
      <vt:lpstr>Arial</vt:lpstr>
      <vt:lpstr>Main Event</vt:lpstr>
      <vt:lpstr> jr beta club national convention in florida </vt:lpstr>
      <vt:lpstr>Jr beta national convention held at the swan and dolphin resort in disney world</vt:lpstr>
      <vt:lpstr>The swan and dolphin resort BENEFITS</vt:lpstr>
      <vt:lpstr>The swan and dolphin resort BENEFITS</vt:lpstr>
      <vt:lpstr>OTHER SPECIAL BENEFITS FOR GUEST RESIDING AT THE DISNEY RESORT</vt:lpstr>
      <vt:lpstr>Estimated budget</vt:lpstr>
      <vt:lpstr>Jr beta national convention</vt:lpstr>
      <vt:lpstr>PowerPoint Presentation</vt:lpstr>
      <vt:lpstr>PowerPoint Presentation</vt:lpstr>
      <vt:lpstr>National exhibitions</vt:lpstr>
      <vt:lpstr>Community service</vt:lpstr>
      <vt:lpstr>Community service ideas continued</vt:lpstr>
      <vt:lpstr>Community service ideas</vt:lpstr>
      <vt:lpstr>??? Questions ???</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jr beta club national convention in florida </dc:title>
  <dc:creator>Tirlinda Adwater</dc:creator>
  <cp:lastModifiedBy>Tirlinda Adwater</cp:lastModifiedBy>
  <cp:revision>103</cp:revision>
  <cp:lastPrinted>2016-11-16T22:23:44Z</cp:lastPrinted>
  <dcterms:created xsi:type="dcterms:W3CDTF">2016-11-14T20:17:54Z</dcterms:created>
  <dcterms:modified xsi:type="dcterms:W3CDTF">2016-11-16T22:30:42Z</dcterms:modified>
</cp:coreProperties>
</file>